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6" r:id="rId7"/>
    <p:sldId id="261" r:id="rId8"/>
    <p:sldId id="258" r:id="rId9"/>
    <p:sldId id="262" r:id="rId10"/>
    <p:sldId id="263" r:id="rId11"/>
    <p:sldId id="264" r:id="rId12"/>
    <p:sldId id="256" r:id="rId13"/>
    <p:sldId id="265" r:id="rId14"/>
    <p:sldId id="259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81" autoAdjust="0"/>
  </p:normalViewPr>
  <p:slideViewPr>
    <p:cSldViewPr snapToGrid="0">
      <p:cViewPr varScale="1">
        <p:scale>
          <a:sx n="66" d="100"/>
          <a:sy n="66" d="100"/>
        </p:scale>
        <p:origin x="240" y="66"/>
      </p:cViewPr>
      <p:guideLst/>
    </p:cSldViewPr>
  </p:slideViewPr>
  <p:outlineViewPr>
    <p:cViewPr>
      <p:scale>
        <a:sx n="33" d="100"/>
        <a:sy n="33" d="100"/>
      </p:scale>
      <p:origin x="0" y="-56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7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1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5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8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92A0-4361-4573-8121-7102F04C9B1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BD53-1E0C-49EE-830D-2714F230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br.edu/student-success/accessibility-initiative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accessibility@mheducation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sability.support@pearson.com" TargetMode="External"/><Relationship Id="rId5" Type="http://schemas.openxmlformats.org/officeDocument/2006/relationships/hyperlink" Target="http://www.cengage.com/accessibility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br.edu/student-success/accessibility-initiative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26595" y="2896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02407" cy="781050"/>
          </a:xfrm>
        </p:spPr>
        <p:txBody>
          <a:bodyPr>
            <a:normAutofit/>
          </a:bodyPr>
          <a:lstStyle/>
          <a:p>
            <a:r>
              <a:rPr lang="en-US" dirty="0"/>
              <a:t>What is the Accessibility Initiative?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51" y="1615240"/>
            <a:ext cx="7353300" cy="4319395"/>
          </a:xfrm>
        </p:spPr>
        <p:txBody>
          <a:bodyPr>
            <a:normAutofit/>
          </a:bodyPr>
          <a:lstStyle/>
          <a:p>
            <a:pPr marL="228600" lvl="1"/>
            <a:r>
              <a:rPr lang="en-US" sz="3200" b="1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 plan for providing all course materials in an accessible format.</a:t>
            </a:r>
          </a:p>
          <a:p>
            <a:pPr marL="228600" lvl="1"/>
            <a:r>
              <a:rPr lang="en-US" sz="3200" b="1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on how to create accessible content.</a:t>
            </a:r>
          </a:p>
          <a:p>
            <a:pPr marL="228600" lvl="1"/>
            <a:r>
              <a:rPr lang="en-US" sz="3200" b="1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for selecting accessible publisher content</a:t>
            </a:r>
          </a:p>
          <a:p>
            <a:pPr marL="228600"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the TBR website under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Student Success, Accessibility Initiative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more details.</a:t>
            </a:r>
            <a:endParaRPr lang="en-US" sz="32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" t="2443" r="2552" b="2722"/>
          <a:stretch/>
        </p:blipFill>
        <p:spPr>
          <a:xfrm>
            <a:off x="839788" y="1615240"/>
            <a:ext cx="2553196" cy="25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More Questions to Ask a Publisher 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676314"/>
            <a:ext cx="8324850" cy="4500649"/>
          </a:xfrm>
        </p:spPr>
        <p:txBody>
          <a:bodyPr/>
          <a:lstStyle/>
          <a:p>
            <a:r>
              <a:rPr lang="en-US" dirty="0"/>
              <a:t>Can all interactivity (media players, quizzes, flashcards, etc.) be completed by keyboard alone (no mouse required)?</a:t>
            </a:r>
          </a:p>
          <a:p>
            <a:r>
              <a:rPr lang="en-US" dirty="0"/>
              <a:t>Is there any documentation available (VPAT) that confirms accessibility or usability testing results?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98774" y="6483564"/>
            <a:ext cx="39319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Developed by Jess Thompson, Sociology Faculty, Olympic College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9171" y="845317"/>
            <a:ext cx="10590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i="1" u="none" strike="noStrike" baseline="0" dirty="0">
              <a:solidFill>
                <a:srgbClr val="C1504D"/>
              </a:solidFill>
              <a:latin typeface="AvenirNext-BoldItalic"/>
            </a:endParaRPr>
          </a:p>
          <a:p>
            <a:endParaRPr lang="en-US" sz="1600" b="1" i="1" dirty="0">
              <a:solidFill>
                <a:srgbClr val="C1504D"/>
              </a:solidFill>
              <a:latin typeface="AvenirNext-BoldItalic"/>
            </a:endParaRPr>
          </a:p>
          <a:p>
            <a:endParaRPr lang="en-US" sz="1600" b="1" i="1" u="none" strike="noStrike" baseline="0" dirty="0">
              <a:solidFill>
                <a:srgbClr val="C1504D"/>
              </a:solidFill>
              <a:latin typeface="AvenirNext-BoldItalic"/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6254"/>
            <a:ext cx="1777375" cy="1738312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05" y="4033694"/>
            <a:ext cx="1727169" cy="17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54" y="4270138"/>
            <a:ext cx="1820320" cy="182032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3" t="33741" r="17302" b="25039"/>
          <a:stretch/>
        </p:blipFill>
        <p:spPr>
          <a:xfrm>
            <a:off x="5323113" y="4539344"/>
            <a:ext cx="3583635" cy="1338942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7" t="18645" r="7063" b="20046"/>
          <a:stretch/>
        </p:blipFill>
        <p:spPr>
          <a:xfrm>
            <a:off x="979713" y="4539344"/>
            <a:ext cx="4218994" cy="1338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98F6B-FEEA-42EC-9A5A-D8485331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Publisher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23E1-4567-41B3-A722-BD25F88B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8121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CENGAGE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http://www.cengage.com/accessibility/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disability.support@pearson.com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McGraw-Hill 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accessibility@mheducation.com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7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128713"/>
          </a:xfrm>
        </p:spPr>
        <p:txBody>
          <a:bodyPr>
            <a:normAutofit/>
          </a:bodyPr>
          <a:lstStyle/>
          <a:p>
            <a:r>
              <a:rPr lang="en-US" sz="4400" dirty="0"/>
              <a:t>Why is it important?</a:t>
            </a:r>
          </a:p>
        </p:txBody>
      </p:sp>
      <p:pic>
        <p:nvPicPr>
          <p:cNvPr id="10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988" t="8825" r="25003" b="17484"/>
          <a:stretch/>
        </p:blipFill>
        <p:spPr>
          <a:xfrm>
            <a:off x="6727371" y="1436914"/>
            <a:ext cx="4624841" cy="4294415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09160" y="1894114"/>
            <a:ext cx="5887583" cy="450668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Without accessible materials or alternative access plans students are unable to participate in college student services procedures, coursework, homework due to accessibility issues from publisher materials and course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Accessibility of content impacts student success, retention, and the overall student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our responsibility to provide all students with equal access and it’s the law.</a:t>
            </a:r>
          </a:p>
        </p:txBody>
      </p:sp>
    </p:spTree>
    <p:extLst>
      <p:ext uri="{BB962C8B-B14F-4D97-AF65-F5344CB8AC3E}">
        <p14:creationId xmlns:p14="http://schemas.microsoft.com/office/powerpoint/2010/main" val="33506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0" y="820859"/>
            <a:ext cx="6652584" cy="5216282"/>
          </a:xfrm>
        </p:spPr>
        <p:txBody>
          <a:bodyPr>
            <a:noAutofit/>
          </a:bodyPr>
          <a:lstStyle/>
          <a:p>
            <a:r>
              <a:rPr lang="en-US" sz="2800" dirty="0"/>
              <a:t>We are asking everyone to take the extra step to check for accessibility before making content publicly available. This mindset requires college-wide support from faculty, staff, and administrators to create a culture that proactively addresses accessibility.</a:t>
            </a:r>
          </a:p>
          <a:p>
            <a:r>
              <a:rPr lang="en-US" sz="2800" dirty="0"/>
              <a:t>Recognizing and correcting accessibility issues has become much easier due to accessibility checkers in Microsoft products and Ally in D2L.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/>
          <a:stretch/>
        </p:blipFill>
        <p:spPr>
          <a:xfrm>
            <a:off x="836612" y="4020404"/>
            <a:ext cx="3817715" cy="17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Me?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46986" y="658780"/>
            <a:ext cx="6829141" cy="6723247"/>
          </a:xfrm>
        </p:spPr>
        <p:txBody>
          <a:bodyPr>
            <a:noAutofit/>
          </a:bodyPr>
          <a:lstStyle/>
          <a:p>
            <a:r>
              <a:rPr lang="en-US" sz="2800" dirty="0"/>
              <a:t>Accessibility affects quality, student engagement, and accreditation.</a:t>
            </a:r>
          </a:p>
          <a:p>
            <a:r>
              <a:rPr lang="en-US" sz="2800" dirty="0"/>
              <a:t>Nashville State has the support structure to improve the overall accessibility with available training, technology, and documented resources (Online Learning/Access Center).</a:t>
            </a:r>
          </a:p>
          <a:p>
            <a:r>
              <a:rPr lang="en-US" sz="2800" dirty="0"/>
              <a:t>Include accessibility as part of the decision making process with publishers/vendors before purchasing or using instructional, informational, marketing, and promotional materials.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/>
          <a:stretch/>
        </p:blipFill>
        <p:spPr>
          <a:xfrm>
            <a:off x="836612" y="4020404"/>
            <a:ext cx="3817715" cy="17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3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987425"/>
            <a:ext cx="10285412" cy="765176"/>
          </a:xfrm>
        </p:spPr>
        <p:txBody>
          <a:bodyPr anchor="t" anchorCtr="0">
            <a:normAutofit/>
          </a:bodyPr>
          <a:lstStyle/>
          <a:p>
            <a:r>
              <a:rPr lang="en-US" sz="4400" dirty="0"/>
              <a:t>Three Areas of Focus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83188" y="2029691"/>
            <a:ext cx="6172200" cy="3831359"/>
          </a:xfrm>
        </p:spPr>
        <p:txBody>
          <a:bodyPr/>
          <a:lstStyle/>
          <a:p>
            <a:r>
              <a:rPr lang="en-US" dirty="0"/>
              <a:t>Improve faculty/staff provided content for accessibility.</a:t>
            </a:r>
          </a:p>
          <a:p>
            <a:r>
              <a:rPr lang="en-US" dirty="0"/>
              <a:t>Ensure publisher/vendor provided content is accessible prior to purchase.</a:t>
            </a:r>
          </a:p>
          <a:p>
            <a:r>
              <a:rPr lang="en-US" dirty="0"/>
              <a:t>Address immediate barriers related to existing content.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" t="2851" r="2807" b="2538"/>
          <a:stretch/>
        </p:blipFill>
        <p:spPr>
          <a:xfrm>
            <a:off x="839788" y="2058192"/>
            <a:ext cx="3812894" cy="38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781050"/>
          </a:xfrm>
        </p:spPr>
        <p:txBody>
          <a:bodyPr>
            <a:noAutofit/>
          </a:bodyPr>
          <a:lstStyle/>
          <a:p>
            <a:r>
              <a:rPr lang="en-US" sz="3600" dirty="0"/>
              <a:t>How are immediate barriers addressed? Step 1</a:t>
            </a:r>
          </a:p>
        </p:txBody>
      </p:sp>
      <p:pic>
        <p:nvPic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624" t="4200" r="11060" b="4200"/>
          <a:stretch/>
        </p:blipFill>
        <p:spPr>
          <a:xfrm>
            <a:off x="6991350" y="1415280"/>
            <a:ext cx="4360862" cy="4453708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475287" cy="3811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Tennessee Board of Regents (TBR) has created an Accessible Instructional Materials and Technology (AIMT) Conformance database. </a:t>
            </a:r>
          </a:p>
          <a:p>
            <a:r>
              <a:rPr lang="en-US" dirty="0"/>
              <a:t>Check AIMT on the TBR website. Have your materials previously been reviewed for accessibility?</a:t>
            </a:r>
          </a:p>
        </p:txBody>
      </p:sp>
    </p:spTree>
    <p:extLst>
      <p:ext uri="{BB962C8B-B14F-4D97-AF65-F5344CB8AC3E}">
        <p14:creationId xmlns:p14="http://schemas.microsoft.com/office/powerpoint/2010/main" val="393688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800100"/>
          </a:xfrm>
        </p:spPr>
        <p:txBody>
          <a:bodyPr>
            <a:normAutofit/>
          </a:bodyPr>
          <a:lstStyle/>
          <a:p>
            <a:r>
              <a:rPr lang="en-US" dirty="0"/>
              <a:t>How are immediate barriers addressed? 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1555143"/>
            <a:ext cx="6576917" cy="46116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content is not listed on AIMT OR if updated information is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the publisher representative to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b="1" dirty="0"/>
              <a:t>VPAT</a:t>
            </a:r>
            <a:r>
              <a:rPr lang="en-US" sz="2900" dirty="0"/>
              <a:t> (Voluntary Product Accessibility Template)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b="1" dirty="0"/>
              <a:t>WCAG</a:t>
            </a:r>
            <a:r>
              <a:rPr lang="en-US" sz="2900" dirty="0"/>
              <a:t> Checklist (Web Content Accessibility Guidelines 2.0)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/>
              <a:t>Accessibility Conformance and Remediation Form (if available)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Information about these forms can be found on TBR’s website under </a:t>
            </a:r>
            <a:r>
              <a:rPr lang="en-US" dirty="0">
                <a:hlinkClick r:id="rId2"/>
              </a:rPr>
              <a:t>Student Success, Accessibility Initiative</a:t>
            </a:r>
            <a:r>
              <a:rPr lang="en-US" dirty="0"/>
              <a:t>.</a:t>
            </a:r>
          </a:p>
        </p:txBody>
      </p:sp>
      <p:pic>
        <p:nvPic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1296" t="4200" r="10772" b="4200"/>
          <a:stretch/>
        </p:blipFill>
        <p:spPr>
          <a:xfrm>
            <a:off x="7416705" y="1867274"/>
            <a:ext cx="3935507" cy="39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704850"/>
          </a:xfrm>
        </p:spPr>
        <p:txBody>
          <a:bodyPr>
            <a:normAutofit/>
          </a:bodyPr>
          <a:lstStyle/>
          <a:p>
            <a:r>
              <a:rPr lang="en-US" dirty="0"/>
              <a:t>How are immediate barriers addressed? 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1352550"/>
            <a:ext cx="5926597" cy="4343400"/>
          </a:xfrm>
        </p:spPr>
        <p:txBody>
          <a:bodyPr>
            <a:normAutofit/>
          </a:bodyPr>
          <a:lstStyle/>
          <a:p>
            <a:r>
              <a:rPr lang="en-US" dirty="0"/>
              <a:t>If the publisher provided content is not accessible, and a student in your class will be impacted, then: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accessibility documents from the publisher.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Partner with the Access Center.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an Alternate Access Plan.</a:t>
            </a:r>
          </a:p>
        </p:txBody>
      </p:sp>
      <p:pic>
        <p:nvPicPr>
          <p:cNvPr id="6" name="Picture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857" t="4200" r="11240" b="4200"/>
          <a:stretch/>
        </p:blipFill>
        <p:spPr>
          <a:xfrm>
            <a:off x="6766385" y="1162050"/>
            <a:ext cx="4585827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354"/>
          </a:xfrm>
        </p:spPr>
        <p:txBody>
          <a:bodyPr/>
          <a:lstStyle/>
          <a:p>
            <a:r>
              <a:rPr lang="en-US" dirty="0"/>
              <a:t>Questions to Ask a Publisher Representative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63480"/>
            <a:ext cx="8382000" cy="3560077"/>
          </a:xfrm>
        </p:spPr>
        <p:txBody>
          <a:bodyPr>
            <a:normAutofit/>
          </a:bodyPr>
          <a:lstStyle/>
          <a:p>
            <a:r>
              <a:rPr lang="en-US" dirty="0"/>
              <a:t>Are your e-books and online resources compatible with screen-readers like JAWS?</a:t>
            </a:r>
          </a:p>
          <a:p>
            <a:r>
              <a:rPr lang="en-US" dirty="0"/>
              <a:t>If there is a study website or online component, is it fully accessible?</a:t>
            </a:r>
          </a:p>
          <a:p>
            <a:r>
              <a:rPr lang="en-US" dirty="0"/>
              <a:t>Are videos captioned and audio recordings transcribed?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6250" y="6362069"/>
            <a:ext cx="4095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Developed by Jess Thompson, Sociology Faculty, Olympic College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50" y="3037104"/>
            <a:ext cx="1484204" cy="1494557"/>
          </a:xfrm>
          <a:prstGeom prst="rect">
            <a:avLst/>
          </a:prstGeom>
        </p:spPr>
      </p:pic>
      <p:grpSp>
        <p:nvGrpSpPr>
          <p:cNvPr id="10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9250" y="1451439"/>
            <a:ext cx="1484204" cy="1444158"/>
            <a:chOff x="177" y="681"/>
            <a:chExt cx="593" cy="57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" y="681"/>
              <a:ext cx="59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681"/>
              <a:ext cx="59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347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9838F2A15BF45AA9C9003632DF4FB" ma:contentTypeVersion="12" ma:contentTypeDescription="Create a new document." ma:contentTypeScope="" ma:versionID="048dc58e2b6f0d915dac295874545421">
  <xsd:schema xmlns:xsd="http://www.w3.org/2001/XMLSchema" xmlns:xs="http://www.w3.org/2001/XMLSchema" xmlns:p="http://schemas.microsoft.com/office/2006/metadata/properties" xmlns:ns2="5b404046-7440-4584-a186-3649e174628e" xmlns:ns3="ffc3b6fc-af73-4fa0-9e4f-03f052d09631" targetNamespace="http://schemas.microsoft.com/office/2006/metadata/properties" ma:root="true" ma:fieldsID="df57959ef53472f2215e841fd527d319" ns2:_="" ns3:_="">
    <xsd:import namespace="5b404046-7440-4584-a186-3649e174628e"/>
    <xsd:import namespace="ffc3b6fc-af73-4fa0-9e4f-03f052d09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04046-7440-4584-a186-3649e1746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3b6fc-af73-4fa0-9e4f-03f052d096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708E6-30CF-4BFC-901D-90800BB986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896FA1-0C16-4B90-85D2-F7F2D92BB922}">
  <ds:schemaRefs>
    <ds:schemaRef ds:uri="http://schemas.microsoft.com/office/2006/metadata/properties"/>
    <ds:schemaRef ds:uri="http://schemas.microsoft.com/office/infopath/2007/PartnerControls"/>
    <ds:schemaRef ds:uri="ffc3b6fc-af73-4fa0-9e4f-03f052d09631"/>
    <ds:schemaRef ds:uri="http://purl.org/dc/terms/"/>
    <ds:schemaRef ds:uri="5b404046-7440-4584-a186-3649e174628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F22E80-D502-4407-BBFB-95D801296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04046-7440-4584-a186-3649e174628e"/>
    <ds:schemaRef ds:uri="ffc3b6fc-af73-4fa0-9e4f-03f052d09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589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AvenirNext-BoldItalic</vt:lpstr>
      <vt:lpstr>Calibri</vt:lpstr>
      <vt:lpstr>Calibri Light</vt:lpstr>
      <vt:lpstr>Times New Roman</vt:lpstr>
      <vt:lpstr>Office Theme</vt:lpstr>
      <vt:lpstr>What is the Accessibility Initiative? </vt:lpstr>
      <vt:lpstr>Why is it important?</vt:lpstr>
      <vt:lpstr>What Does This Mean for Me? </vt:lpstr>
      <vt:lpstr>What Does This Mean for Me? </vt:lpstr>
      <vt:lpstr>Three Areas of Focus</vt:lpstr>
      <vt:lpstr>How are immediate barriers addressed? Step 1</vt:lpstr>
      <vt:lpstr>How are immediate barriers addressed? Step 2</vt:lpstr>
      <vt:lpstr>How are immediate barriers addressed? Step 3</vt:lpstr>
      <vt:lpstr>Questions to Ask a Publisher Representative</vt:lpstr>
      <vt:lpstr>More Questions to Ask a Publisher Rep</vt:lpstr>
      <vt:lpstr>Publisher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Requesting Accessibility Information from Publishers</dc:title>
  <dc:creator>Dubree, Katrina</dc:creator>
  <cp:lastModifiedBy>Dubree, Katrina</cp:lastModifiedBy>
  <cp:revision>34</cp:revision>
  <cp:lastPrinted>2018-08-13T17:57:36Z</cp:lastPrinted>
  <dcterms:created xsi:type="dcterms:W3CDTF">2018-08-10T21:18:00Z</dcterms:created>
  <dcterms:modified xsi:type="dcterms:W3CDTF">2022-01-21T23:44:41Z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0x0101008559838F2A15BF45AA9C9003632DF4FB</vt:lpwstr>
  </property>
</Properties>
</file>